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6" r:id="rId7"/>
  </p:sldIdLst>
  <p:sldSz cx="9144000" cy="6858000" type="screen4x3"/>
  <p:notesSz cx="6669088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F0F6B784-37B9-4C11-9501-2B15EA2D7C5F}">
          <p14:sldIdLst>
            <p14:sldId id="256"/>
            <p14:sldId id="258"/>
            <p14:sldId id="260"/>
            <p14:sldId id="262"/>
            <p14:sldId id="263"/>
            <p14:sldId id="266"/>
          </p14:sldIdLst>
        </p14:section>
        <p14:section name="Sezione senza titolo" id="{5114C2BC-90C0-4405-BE3E-B3872649C9CC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2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2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504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1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86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43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88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971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2418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0933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680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01236-F0A1-41D9-ADAD-34AABDE20842}" type="datetimeFigureOut">
              <a:rPr lang="it-IT" smtClean="0"/>
              <a:t>05/03/2014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4A54E-6BB7-44AB-9903-2AFF8B2723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372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9262"/>
            <a:ext cx="9144000" cy="60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4642857"/>
            <a:ext cx="7772400" cy="1470025"/>
          </a:xfrm>
        </p:spPr>
        <p:txBody>
          <a:bodyPr>
            <a:noAutofit/>
          </a:bodyPr>
          <a:lstStyle/>
          <a:p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con una scia ininterrotta di disastri, </a:t>
            </a:r>
            <a:b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vittime e costi altissimi per i cittadini. </a:t>
            </a:r>
            <a:b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</a:t>
            </a:r>
            <a:b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sz="1600" b="1" i="1" dirty="0" smtClean="0">
                <a:solidFill>
                  <a:schemeClr val="bg2">
                    <a:lumMod val="25000"/>
                  </a:schemeClr>
                </a:solidFill>
              </a:rPr>
              <a:t>e in stato di perenne calamità</a:t>
            </a:r>
            <a:endParaRPr lang="it-IT" sz="16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 rot="20773666">
            <a:off x="1472213" y="353452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i="1" dirty="0" smtClean="0">
                <a:solidFill>
                  <a:schemeClr val="bg2">
                    <a:lumMod val="25000"/>
                  </a:schemeClr>
                </a:solidFill>
              </a:rPr>
              <a:t>Frane,</a:t>
            </a:r>
          </a:p>
        </p:txBody>
      </p:sp>
      <p:sp>
        <p:nvSpPr>
          <p:cNvPr id="9" name="Rettangolo 8"/>
          <p:cNvSpPr/>
          <p:nvPr/>
        </p:nvSpPr>
        <p:spPr>
          <a:xfrm rot="20644510">
            <a:off x="1811300" y="377889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i="1" dirty="0" smtClean="0">
                <a:solidFill>
                  <a:schemeClr val="bg2">
                    <a:lumMod val="25000"/>
                  </a:schemeClr>
                </a:solidFill>
              </a:rPr>
              <a:t>smottamenti, </a:t>
            </a:r>
            <a:endParaRPr lang="it-IT" sz="1600" b="1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3015891" y="4427081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b="1" i="1" dirty="0" smtClean="0">
                <a:solidFill>
                  <a:schemeClr val="bg2">
                    <a:lumMod val="25000"/>
                  </a:schemeClr>
                </a:solidFill>
              </a:rPr>
              <a:t>alluvioni </a:t>
            </a:r>
            <a:endParaRPr lang="it-IT" sz="1600" b="1" i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1371600" y="6644952"/>
            <a:ext cx="6400800" cy="1752600"/>
          </a:xfrm>
        </p:spPr>
        <p:txBody>
          <a:bodyPr/>
          <a:lstStyle/>
          <a:p>
            <a:endParaRPr lang="it-IT"/>
          </a:p>
        </p:txBody>
      </p:sp>
      <p:sp>
        <p:nvSpPr>
          <p:cNvPr id="29" name="Rettangolo 28"/>
          <p:cNvSpPr/>
          <p:nvPr/>
        </p:nvSpPr>
        <p:spPr>
          <a:xfrm>
            <a:off x="1763688" y="2660719"/>
            <a:ext cx="59332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i="1" dirty="0" smtClean="0">
                <a:solidFill>
                  <a:srgbClr val="7030A0"/>
                </a:solidFill>
              </a:rPr>
              <a:t>DOBBIAMO AVER PAURA</a:t>
            </a:r>
          </a:p>
          <a:p>
            <a:pPr algn="ctr"/>
            <a:r>
              <a:rPr lang="it-IT" sz="3200" b="1" i="1" dirty="0" smtClean="0">
                <a:solidFill>
                  <a:srgbClr val="7030A0"/>
                </a:solidFill>
              </a:rPr>
              <a:t>DELLA PIOGGIA?</a:t>
            </a:r>
            <a:endParaRPr lang="it-IT" sz="2000" b="1" i="1" dirty="0" smtClean="0">
              <a:solidFill>
                <a:srgbClr val="7030A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1691680" y="908720"/>
            <a:ext cx="593326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i="1" dirty="0" smtClean="0"/>
              <a:t>Nuovo Rapporto Ance </a:t>
            </a:r>
            <a:r>
              <a:rPr lang="it-IT" sz="2000" b="1" i="1" dirty="0" err="1" smtClean="0"/>
              <a:t>Cresme</a:t>
            </a:r>
            <a:endParaRPr lang="it-IT" sz="2000" b="1" i="1" dirty="0" smtClean="0"/>
          </a:p>
          <a:p>
            <a:pPr algn="ctr"/>
            <a:r>
              <a:rPr lang="it-IT" sz="2000" b="1" i="1" dirty="0" smtClean="0"/>
              <a:t>Focus Lombardia</a:t>
            </a:r>
          </a:p>
          <a:p>
            <a:pPr algn="ctr"/>
            <a:endParaRPr lang="it-IT" sz="2000" b="1" i="1" dirty="0"/>
          </a:p>
          <a:p>
            <a:pPr algn="ctr"/>
            <a:r>
              <a:rPr lang="it-IT" sz="2000" b="1" i="1" dirty="0" smtClean="0">
                <a:solidFill>
                  <a:schemeClr val="bg1">
                    <a:lumMod val="50000"/>
                  </a:schemeClr>
                </a:solidFill>
              </a:rPr>
              <a:t>Scheda stampa</a:t>
            </a:r>
          </a:p>
          <a:p>
            <a:pPr algn="ctr"/>
            <a:endParaRPr lang="it-IT" sz="2000" b="1" i="1" dirty="0" smtClean="0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157" y="6351955"/>
            <a:ext cx="1327259" cy="314499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6309320"/>
            <a:ext cx="586408" cy="357135"/>
          </a:xfrm>
          <a:prstGeom prst="rect">
            <a:avLst/>
          </a:prstGeom>
        </p:spPr>
      </p:pic>
      <p:sp>
        <p:nvSpPr>
          <p:cNvPr id="16" name="Segnaposto contenuto 2"/>
          <p:cNvSpPr txBox="1">
            <a:spLocks/>
          </p:cNvSpPr>
          <p:nvPr/>
        </p:nvSpPr>
        <p:spPr>
          <a:xfrm>
            <a:off x="3635896" y="5949280"/>
            <a:ext cx="5410944" cy="1394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800" b="1" dirty="0" smtClean="0">
                <a:solidFill>
                  <a:schemeClr val="tx1"/>
                </a:solidFill>
              </a:rPr>
              <a:t>L’aggiornamento del rapporto Ance </a:t>
            </a:r>
            <a:r>
              <a:rPr lang="it-IT" sz="800" b="1" dirty="0" err="1" smtClean="0">
                <a:solidFill>
                  <a:schemeClr val="tx1"/>
                </a:solidFill>
              </a:rPr>
              <a:t>Cresme</a:t>
            </a:r>
            <a:r>
              <a:rPr lang="it-IT" sz="800" b="1" dirty="0" smtClean="0">
                <a:solidFill>
                  <a:schemeClr val="tx1"/>
                </a:solidFill>
              </a:rPr>
              <a:t> è stato realizzato </a:t>
            </a:r>
          </a:p>
          <a:p>
            <a:pPr algn="r"/>
            <a:r>
              <a:rPr lang="it-IT" sz="800" b="1" dirty="0" smtClean="0">
                <a:solidFill>
                  <a:schemeClr val="tx1"/>
                </a:solidFill>
              </a:rPr>
              <a:t>con il contributo di:</a:t>
            </a:r>
            <a:endParaRPr lang="it-IT" sz="8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9" name="Immagine 18" descr="A04-ANCE-NAZ-PO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355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2592288"/>
          </a:xfrm>
        </p:spPr>
        <p:txBody>
          <a:bodyPr>
            <a:normAutofit fontScale="92500" lnSpcReduction="20000"/>
          </a:bodyPr>
          <a:lstStyle/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Frane, smottamenti, alluvioni con una scia ininterrotta di disastri, vittime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e costi altissimi per i cittadini.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e in stato di perenne calamità </a:t>
            </a:r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DOBBIAMO AVER PAURA </a:t>
            </a: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>DELLA </a:t>
            </a:r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PIOGGIA?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2016"/>
            <a:ext cx="9143999" cy="60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1524000" y="4157464"/>
            <a:ext cx="64008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838200" y="1340768"/>
            <a:ext cx="7772400" cy="16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dirty="0" smtClean="0"/>
          </a:p>
          <a:p>
            <a:pPr>
              <a:lnSpc>
                <a:spcPct val="170000"/>
              </a:lnSpc>
            </a:pPr>
            <a:r>
              <a:rPr lang="it-IT" sz="7200" b="1" dirty="0"/>
              <a:t>I</a:t>
            </a:r>
            <a:r>
              <a:rPr lang="it-IT" sz="7200" b="1" dirty="0" smtClean="0"/>
              <a:t>l pericolo dissesto in Lombardia</a:t>
            </a:r>
          </a:p>
          <a:p>
            <a:pPr>
              <a:lnSpc>
                <a:spcPct val="120000"/>
              </a:lnSpc>
            </a:pPr>
            <a:r>
              <a:rPr lang="it-IT" sz="5600" dirty="0" smtClean="0"/>
              <a:t>Più </a:t>
            </a:r>
            <a:r>
              <a:rPr lang="it-IT" sz="5600" dirty="0"/>
              <a:t>di </a:t>
            </a:r>
            <a:r>
              <a:rPr lang="it-IT" sz="5600" b="1" dirty="0"/>
              <a:t>2000 Kmq di superficie</a:t>
            </a:r>
            <a:r>
              <a:rPr lang="it-IT" sz="5600" dirty="0"/>
              <a:t>, ben </a:t>
            </a:r>
            <a:r>
              <a:rPr lang="it-IT" sz="5600" b="1" dirty="0"/>
              <a:t>928 comuni e 287.000 abitazioni </a:t>
            </a:r>
            <a:r>
              <a:rPr lang="it-IT" sz="5600" dirty="0"/>
              <a:t>coinvolte, sono i numeri del rischio idrogeologico in Lombardia. Un dato che se confrontato con la popolazione residente fa emergere con chiarezza la pericolosità della situazione attuale: </a:t>
            </a:r>
            <a:r>
              <a:rPr lang="it-IT" sz="5600" b="1" dirty="0"/>
              <a:t>oltre mezzo milione di persone </a:t>
            </a:r>
            <a:r>
              <a:rPr lang="it-IT" sz="5600" dirty="0"/>
              <a:t>in Lombardia vive nelle aree a rischio frane e alluvioni</a:t>
            </a:r>
            <a:r>
              <a:rPr lang="it-IT" sz="5600" dirty="0" smtClean="0"/>
              <a:t>. Un </a:t>
            </a:r>
            <a:r>
              <a:rPr lang="it-IT" sz="5600" dirty="0"/>
              <a:t>fenomeno che coinvolge in maniera particolare i territori di Sondrio, Pavia, Brescia ma che, per l’elevato numero di </a:t>
            </a:r>
            <a:r>
              <a:rPr lang="it-IT" sz="5600"/>
              <a:t>popolazione </a:t>
            </a:r>
            <a:r>
              <a:rPr lang="it-IT" sz="5600" smtClean="0"/>
              <a:t>residente, </a:t>
            </a:r>
            <a:r>
              <a:rPr lang="it-IT" sz="5600" dirty="0"/>
              <a:t>non può essere trascurato </a:t>
            </a:r>
            <a:endParaRPr lang="it-IT" sz="5600" dirty="0" smtClean="0"/>
          </a:p>
          <a:p>
            <a:pPr>
              <a:lnSpc>
                <a:spcPct val="120000"/>
              </a:lnSpc>
            </a:pPr>
            <a:r>
              <a:rPr lang="it-IT" sz="5600" dirty="0" smtClean="0"/>
              <a:t>anche </a:t>
            </a:r>
            <a:r>
              <a:rPr lang="it-IT" sz="5600" dirty="0"/>
              <a:t>nelle zone di Milano e </a:t>
            </a:r>
            <a:r>
              <a:rPr lang="it-IT" sz="5600" dirty="0" smtClean="0"/>
              <a:t>Monza-Brianza</a:t>
            </a:r>
            <a:endParaRPr lang="it-IT" sz="5600" dirty="0"/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115616" y="6093296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676456" y="11663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1</a:t>
            </a:r>
            <a:endParaRPr lang="it-IT" sz="1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205" y="3140968"/>
            <a:ext cx="5589587" cy="345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0" descr="A04-ANCE-NAZ-PO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09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2592288"/>
          </a:xfrm>
        </p:spPr>
        <p:txBody>
          <a:bodyPr>
            <a:normAutofit fontScale="92500" lnSpcReduction="20000"/>
          </a:bodyPr>
          <a:lstStyle/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Frane, smottamenti, alluvioni con una scia ininterrotta di disastri, vittime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e costi altissimi per i cittadini.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e in stato di perenne calamità </a:t>
            </a:r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DOBBIAMO AVER PAURA </a:t>
            </a: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>DELLA </a:t>
            </a:r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PIOGGIA?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2016"/>
            <a:ext cx="9143999" cy="60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1524000" y="4157464"/>
            <a:ext cx="64008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899592" y="1340768"/>
            <a:ext cx="7560840" cy="2474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endParaRPr lang="it-IT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2278360" y="3429000"/>
            <a:ext cx="4669904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6200" dirty="0"/>
          </a:p>
          <a:p>
            <a:pPr algn="l"/>
            <a:endParaRPr lang="it-IT" sz="4900" dirty="0"/>
          </a:p>
          <a:p>
            <a:pPr algn="l"/>
            <a:r>
              <a:rPr lang="it-IT" sz="49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8676456" y="11663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2</a:t>
            </a:r>
            <a:endParaRPr lang="it-IT" sz="1100" dirty="0"/>
          </a:p>
        </p:txBody>
      </p:sp>
      <p:sp>
        <p:nvSpPr>
          <p:cNvPr id="5" name="Rettangolo 4"/>
          <p:cNvSpPr/>
          <p:nvPr/>
        </p:nvSpPr>
        <p:spPr>
          <a:xfrm>
            <a:off x="1259632" y="1118354"/>
            <a:ext cx="6912768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b="1" dirty="0"/>
              <a:t>A</a:t>
            </a:r>
            <a:r>
              <a:rPr lang="it-IT" b="1" dirty="0" smtClean="0"/>
              <a:t> rischio il cuore industriale ed economico del Paese</a:t>
            </a:r>
            <a:endParaRPr lang="it-IT" dirty="0" smtClean="0"/>
          </a:p>
          <a:p>
            <a:pPr algn="ctr"/>
            <a:r>
              <a:rPr lang="it-IT" sz="1400" dirty="0" smtClean="0"/>
              <a:t>Non </a:t>
            </a:r>
            <a:r>
              <a:rPr lang="it-IT" sz="1400" dirty="0"/>
              <a:t>solo abitazioni e famiglie ma soprattutto imprese e uffici sono i più esposti nel territorio lombardo. Sono circa </a:t>
            </a:r>
            <a:r>
              <a:rPr lang="it-IT" sz="1400" b="1" dirty="0"/>
              <a:t>50 mila le unità locali tra imprese, uffici e ne</a:t>
            </a:r>
            <a:r>
              <a:rPr lang="it-IT" sz="1400" dirty="0"/>
              <a:t>gozi potenzialmente a rischio, solo le </a:t>
            </a:r>
            <a:r>
              <a:rPr lang="it-IT" sz="1400" b="1" dirty="0"/>
              <a:t>attività manifatturiere ammontano  5.600</a:t>
            </a:r>
            <a:r>
              <a:rPr lang="it-IT" sz="1400" dirty="0"/>
              <a:t>. Il cuore dell’industria italiana, quindi,  non può ritenersi al riparo dal  pericolo dissesto con evidenti conseguenze disastrose per tutto il tessuto produttivo. A questi si aggiungono </a:t>
            </a:r>
            <a:r>
              <a:rPr lang="it-IT" sz="1400" b="1" dirty="0"/>
              <a:t>623 edifici scolastici e ben 50 </a:t>
            </a:r>
            <a:r>
              <a:rPr lang="it-IT" sz="1400" b="1" dirty="0" smtClean="0"/>
              <a:t>ospe</a:t>
            </a:r>
            <a:r>
              <a:rPr lang="it-IT" sz="1400" dirty="0" smtClean="0"/>
              <a:t>dali</a:t>
            </a:r>
            <a:endParaRPr lang="it-IT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733" y="2852936"/>
            <a:ext cx="5589587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A04-ANCE-NAZ-POS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169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2592288"/>
          </a:xfrm>
        </p:spPr>
        <p:txBody>
          <a:bodyPr>
            <a:normAutofit fontScale="92500" lnSpcReduction="20000"/>
          </a:bodyPr>
          <a:lstStyle/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Frane, smottamenti, alluvioni con una scia ininterrotta di disastri, vittime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e costi altissimi per i cittadini.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e in stato di perenne calamità </a:t>
            </a:r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DOBBIAMO AVER PAURA </a:t>
            </a: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>DELLA </a:t>
            </a:r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PIOGGIA?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2016"/>
            <a:ext cx="9143999" cy="60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1524000" y="4157464"/>
            <a:ext cx="64008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982216" y="1124744"/>
            <a:ext cx="7190184" cy="2474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3200" dirty="0"/>
          </a:p>
          <a:p>
            <a:pPr algn="l"/>
            <a:endParaRPr lang="it-IT" sz="3200" dirty="0"/>
          </a:p>
          <a:p>
            <a:pPr algn="l"/>
            <a:r>
              <a:rPr lang="it-IT" sz="32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1907704" y="3068960"/>
            <a:ext cx="4669904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6200" dirty="0"/>
          </a:p>
          <a:p>
            <a:pPr algn="l"/>
            <a:endParaRPr lang="it-IT" sz="4900" dirty="0"/>
          </a:p>
          <a:p>
            <a:pPr algn="l"/>
            <a:r>
              <a:rPr lang="it-IT" sz="49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35496" y="1923973"/>
            <a:ext cx="4572000" cy="4025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it-IT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07504" y="1268760"/>
            <a:ext cx="466839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/>
              <a:t>Negli </a:t>
            </a:r>
            <a:r>
              <a:rPr lang="it-IT" sz="1400" dirty="0"/>
              <a:t>ultimi 5 anni gli </a:t>
            </a:r>
            <a:r>
              <a:rPr lang="it-IT" sz="1400" b="1" dirty="0"/>
              <a:t>eventi di dissesto in Lombardia sono stati 125 </a:t>
            </a:r>
            <a:r>
              <a:rPr lang="it-IT" sz="1400" dirty="0"/>
              <a:t>e vedono coinvolti 106 comuni. Episodi che hanno generato </a:t>
            </a:r>
            <a:r>
              <a:rPr lang="it-IT" sz="1400" b="1" dirty="0"/>
              <a:t>633 sfollati e ben 2 vittime</a:t>
            </a:r>
            <a:r>
              <a:rPr lang="it-IT" sz="1400" dirty="0"/>
              <a:t>. Il 2009 è stato sicuramente l’anno peggiore con 69 eventi e 322 sfollati, ma anche il </a:t>
            </a:r>
            <a:r>
              <a:rPr lang="it-IT" sz="1400" b="1" dirty="0"/>
              <a:t>2013 ha fatto segnare un triste primato: 152 sfollati in soli 13 episodi tra frane e </a:t>
            </a:r>
            <a:r>
              <a:rPr lang="it-IT" sz="1400" b="1" dirty="0" smtClean="0"/>
              <a:t>alluvioni</a:t>
            </a:r>
            <a:endParaRPr lang="it-IT" sz="1400" b="1" dirty="0"/>
          </a:p>
          <a:p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676456" y="11663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/>
              <a:t>3</a:t>
            </a:r>
            <a:endParaRPr lang="it-IT" sz="1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852936"/>
            <a:ext cx="4427983" cy="2034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4932040" y="2114272"/>
            <a:ext cx="3960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400" dirty="0"/>
              <a:t>Tra le zone più colpite spicca Pavia, soprattutto per i disastri del 2009, ma nell’ultimo anno gli eventi si sono distribuiti tra </a:t>
            </a:r>
            <a:r>
              <a:rPr lang="it-IT" sz="1400" dirty="0" err="1"/>
              <a:t>Verese</a:t>
            </a:r>
            <a:r>
              <a:rPr lang="it-IT" sz="1400" dirty="0"/>
              <a:t>, Como e </a:t>
            </a:r>
            <a:r>
              <a:rPr lang="it-IT" sz="1400" dirty="0" smtClean="0"/>
              <a:t>Sondrio</a:t>
            </a:r>
            <a:endParaRPr lang="it-IT" sz="1400" dirty="0"/>
          </a:p>
        </p:txBody>
      </p:sp>
      <p:sp>
        <p:nvSpPr>
          <p:cNvPr id="5" name="Rettangolo 4"/>
          <p:cNvSpPr/>
          <p:nvPr/>
        </p:nvSpPr>
        <p:spPr>
          <a:xfrm>
            <a:off x="2743487" y="836712"/>
            <a:ext cx="3657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/>
              <a:t>Un fenomeno sempre </a:t>
            </a:r>
            <a:r>
              <a:rPr lang="it-IT" b="1" dirty="0" smtClean="0"/>
              <a:t>più </a:t>
            </a:r>
            <a:r>
              <a:rPr lang="it-IT" b="1" dirty="0"/>
              <a:t>pericoloso</a:t>
            </a:r>
            <a:endParaRPr lang="it-I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00055"/>
            <a:ext cx="4328387" cy="244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79513" y="5517232"/>
            <a:ext cx="878497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/>
              <a:t>Uno dei principali elementi di rischio è, infatti, legato all’orografia del territorio. </a:t>
            </a:r>
            <a:r>
              <a:rPr lang="it-IT" sz="1400" dirty="0" smtClean="0"/>
              <a:t>In </a:t>
            </a:r>
            <a:r>
              <a:rPr lang="it-IT" sz="1400" dirty="0"/>
              <a:t>Italia il 35% della </a:t>
            </a:r>
            <a:r>
              <a:rPr lang="it-IT" sz="1400" dirty="0" smtClean="0"/>
              <a:t>superficie </a:t>
            </a:r>
            <a:r>
              <a:rPr lang="it-IT" sz="1400" dirty="0"/>
              <a:t>è definibile collinare o montana e comprende una popolazione di quasi 7,5 milioni di abitanti. E sono proprio le aree montane e collinari maggiormente abitate a far registrare il maggior numero di eventi di dissesto idrogeologico con vittime, sfollati e feriti. </a:t>
            </a:r>
            <a:r>
              <a:rPr lang="it-IT" sz="1400" b="1" dirty="0" smtClean="0"/>
              <a:t>Dato che la </a:t>
            </a:r>
            <a:r>
              <a:rPr lang="it-IT" sz="1400" b="1" dirty="0"/>
              <a:t>Lombardia ha un’elevata quantità di superficie montana (9600 </a:t>
            </a:r>
            <a:r>
              <a:rPr lang="it-IT" sz="1400" b="1" dirty="0" smtClean="0"/>
              <a:t>mq) è a maggior rischio</a:t>
            </a:r>
            <a:r>
              <a:rPr lang="it-IT" sz="1400" b="1" dirty="0"/>
              <a:t>, </a:t>
            </a:r>
            <a:r>
              <a:rPr lang="it-IT" sz="1400" b="1" dirty="0" smtClean="0"/>
              <a:t>compensato </a:t>
            </a:r>
            <a:r>
              <a:rPr lang="it-IT" sz="1400" b="1" dirty="0"/>
              <a:t>dal fatto che le zone montane sono comunque meno </a:t>
            </a:r>
            <a:r>
              <a:rPr lang="it-IT" sz="1400" b="1" dirty="0" smtClean="0"/>
              <a:t>abitate</a:t>
            </a:r>
            <a:endParaRPr lang="it-IT" sz="1400" b="1" dirty="0"/>
          </a:p>
        </p:txBody>
      </p:sp>
      <p:pic>
        <p:nvPicPr>
          <p:cNvPr id="18" name="Immagine 17" descr="A04-ANCE-NAZ-PO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23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2592288"/>
          </a:xfrm>
        </p:spPr>
        <p:txBody>
          <a:bodyPr>
            <a:normAutofit fontScale="92500" lnSpcReduction="20000"/>
          </a:bodyPr>
          <a:lstStyle/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Frane, smottamenti, alluvioni con una scia ininterrotta di disastri, vittime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e costi altissimi per i cittadini. </a:t>
            </a:r>
          </a:p>
          <a:p>
            <a:r>
              <a:rPr lang="it-IT" sz="3000" b="1" i="1" dirty="0" smtClean="0">
                <a:solidFill>
                  <a:schemeClr val="bg2">
                    <a:lumMod val="25000"/>
                  </a:schemeClr>
                </a:solidFill>
              </a:rPr>
              <a:t>Un territorio martoriato da Nord a Sud e in stato di perenne calamità </a:t>
            </a:r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768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DOBBIAMO AVER PAURA </a:t>
            </a: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it-IT" b="1" cap="all" dirty="0" smtClean="0">
                <a:solidFill>
                  <a:schemeClr val="bg2">
                    <a:lumMod val="25000"/>
                  </a:schemeClr>
                </a:solidFill>
              </a:rPr>
              <a:t>DELLA </a:t>
            </a:r>
            <a:r>
              <a:rPr lang="it-IT" b="1" cap="all" dirty="0">
                <a:solidFill>
                  <a:schemeClr val="bg2">
                    <a:lumMod val="25000"/>
                  </a:schemeClr>
                </a:solidFill>
              </a:rPr>
              <a:t>PIOGGIA?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2016"/>
            <a:ext cx="9143999" cy="608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ottotitolo 2"/>
          <p:cNvSpPr txBox="1">
            <a:spLocks/>
          </p:cNvSpPr>
          <p:nvPr/>
        </p:nvSpPr>
        <p:spPr>
          <a:xfrm>
            <a:off x="1524000" y="4157464"/>
            <a:ext cx="64008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 smtClean="0">
                <a:solidFill>
                  <a:schemeClr val="tx1"/>
                </a:solidFill>
              </a:rPr>
              <a:t/>
            </a:r>
            <a:br>
              <a:rPr lang="it-IT" b="1" dirty="0" smtClean="0">
                <a:solidFill>
                  <a:schemeClr val="tx1"/>
                </a:solidFill>
              </a:rPr>
            </a:b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982216" y="1124744"/>
            <a:ext cx="7190184" cy="2474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3200" dirty="0"/>
          </a:p>
          <a:p>
            <a:pPr algn="l"/>
            <a:endParaRPr lang="it-IT" sz="3200" dirty="0"/>
          </a:p>
          <a:p>
            <a:pPr algn="l"/>
            <a:r>
              <a:rPr lang="it-IT" sz="32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1907704" y="3068960"/>
            <a:ext cx="4669904" cy="2664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6200" dirty="0"/>
          </a:p>
          <a:p>
            <a:pPr algn="l"/>
            <a:endParaRPr lang="it-IT" sz="4900" dirty="0"/>
          </a:p>
          <a:p>
            <a:pPr algn="l"/>
            <a:r>
              <a:rPr lang="it-IT" sz="49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1907704" y="-27384"/>
            <a:ext cx="5400600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dirty="0"/>
          </a:p>
          <a:p>
            <a:pPr>
              <a:lnSpc>
                <a:spcPct val="120000"/>
              </a:lnSpc>
            </a:pPr>
            <a:endParaRPr lang="it-IT" sz="96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it-IT" sz="48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it-IT" sz="48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it-IT" sz="5500" b="1" i="1" dirty="0"/>
              <a:t>C</a:t>
            </a:r>
            <a:r>
              <a:rPr lang="it-IT" sz="5500" b="1" i="1" dirty="0" smtClean="0"/>
              <a:t>lassifiche provinciali esposizione a rischio</a:t>
            </a:r>
          </a:p>
          <a:p>
            <a:pPr algn="l"/>
            <a:r>
              <a:rPr lang="it-IT" sz="4800" dirty="0"/>
              <a:t> </a:t>
            </a:r>
          </a:p>
          <a:p>
            <a:pPr algn="l"/>
            <a:r>
              <a:rPr lang="it-IT" sz="4800" dirty="0" smtClean="0"/>
              <a:t/>
            </a:r>
            <a:br>
              <a:rPr lang="it-IT" sz="4800" dirty="0" smtClean="0"/>
            </a:br>
            <a:endParaRPr lang="it-IT" sz="4800" dirty="0"/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4499992" y="5085184"/>
            <a:ext cx="4464496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dirty="0"/>
          </a:p>
          <a:p>
            <a:pPr>
              <a:lnSpc>
                <a:spcPct val="120000"/>
              </a:lnSpc>
            </a:pPr>
            <a:endParaRPr lang="it-IT" sz="64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it-IT" sz="64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it-IT" sz="80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it-IT" sz="80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it-IT" sz="4900" dirty="0"/>
          </a:p>
          <a:p>
            <a:pPr algn="l"/>
            <a:r>
              <a:rPr lang="it-IT" sz="49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1187624" y="2636912"/>
            <a:ext cx="7056784" cy="4112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dirty="0"/>
          </a:p>
          <a:p>
            <a:pPr>
              <a:lnSpc>
                <a:spcPct val="120000"/>
              </a:lnSpc>
            </a:pPr>
            <a:endParaRPr lang="it-IT" sz="64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it-IT" sz="176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it-IT" sz="80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l"/>
            <a:endParaRPr lang="it-IT" sz="4900" dirty="0"/>
          </a:p>
          <a:p>
            <a:pPr algn="l"/>
            <a:r>
              <a:rPr lang="it-IT" sz="4900" dirty="0"/>
              <a:t> </a:t>
            </a:r>
          </a:p>
          <a:p>
            <a:pPr algn="l"/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539750" y="1617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it-IT" alt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539750" y="16176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it-IT" alt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it-IT" alt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8676456" y="116632"/>
            <a:ext cx="3600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/>
              <a:t>4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45098"/>
            <a:ext cx="4608512" cy="298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037187"/>
            <a:ext cx="4392489" cy="298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16" descr="A04-ANCE-NAZ-PO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552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9262"/>
            <a:ext cx="9144000" cy="6084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202" y="4647176"/>
            <a:ext cx="1291806" cy="30609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653136"/>
            <a:ext cx="720080" cy="438545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005064"/>
            <a:ext cx="8229600" cy="21210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400" b="1" dirty="0" smtClean="0"/>
              <a:t>L’aggiornamento del rapporto Ance </a:t>
            </a:r>
            <a:r>
              <a:rPr lang="it-IT" sz="1400" b="1" dirty="0" err="1" smtClean="0"/>
              <a:t>Cresme</a:t>
            </a:r>
            <a:r>
              <a:rPr lang="it-IT" sz="1400" b="1" dirty="0" smtClean="0"/>
              <a:t> è stato realizzato </a:t>
            </a:r>
          </a:p>
          <a:p>
            <a:pPr marL="0" indent="0" algn="ctr">
              <a:buNone/>
            </a:pPr>
            <a:r>
              <a:rPr lang="it-IT" sz="1400" b="1" dirty="0" smtClean="0"/>
              <a:t>con il contributo di:</a:t>
            </a:r>
            <a:endParaRPr lang="it-IT" sz="1400" b="1" dirty="0"/>
          </a:p>
        </p:txBody>
      </p:sp>
      <p:pic>
        <p:nvPicPr>
          <p:cNvPr id="7" name="Immagine 6" descr="A04-ANCE-NAZ-PO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34" y="116632"/>
            <a:ext cx="2686050" cy="57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885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587</Words>
  <Application>Microsoft Office PowerPoint</Application>
  <PresentationFormat>Presentazione su schermo (4:3)</PresentationFormat>
  <Paragraphs>93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Tema di Office</vt:lpstr>
      <vt:lpstr>con una scia ininterrotta di disastri,  vittime e costi altissimi per i cittadini.  Un territorio martoriato da Nord a Sud  e in stato di perenne calamità</vt:lpstr>
      <vt:lpstr>DOBBIAMO AVER PAURA  DELLA PIOGGIA? </vt:lpstr>
      <vt:lpstr>DOBBIAMO AVER PAURA  DELLA PIOGGIA? </vt:lpstr>
      <vt:lpstr>DOBBIAMO AVER PAURA  DELLA PIOGGIA? </vt:lpstr>
      <vt:lpstr>DOBBIAMO AVER PAURA  DELLA PIOGGIA? 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DOBBIAMO AVER PAURA DELLA PIOGGIA?</dc:title>
  <dc:creator>Codispoti Daniela</dc:creator>
  <cp:lastModifiedBy>Codispoti Daniela</cp:lastModifiedBy>
  <cp:revision>74</cp:revision>
  <cp:lastPrinted>2014-03-04T16:34:55Z</cp:lastPrinted>
  <dcterms:created xsi:type="dcterms:W3CDTF">2014-01-31T16:01:55Z</dcterms:created>
  <dcterms:modified xsi:type="dcterms:W3CDTF">2014-03-05T12:07:07Z</dcterms:modified>
</cp:coreProperties>
</file>